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8" r:id="rId3"/>
    <p:sldId id="273" r:id="rId4"/>
    <p:sldId id="291" r:id="rId5"/>
    <p:sldId id="306" r:id="rId6"/>
    <p:sldId id="289" r:id="rId7"/>
    <p:sldId id="307" r:id="rId8"/>
    <p:sldId id="261" r:id="rId9"/>
    <p:sldId id="276" r:id="rId10"/>
    <p:sldId id="260" r:id="rId11"/>
    <p:sldId id="275" r:id="rId12"/>
    <p:sldId id="262" r:id="rId13"/>
    <p:sldId id="278" r:id="rId14"/>
    <p:sldId id="263" r:id="rId15"/>
    <p:sldId id="279" r:id="rId16"/>
    <p:sldId id="272" r:id="rId17"/>
    <p:sldId id="287" r:id="rId18"/>
    <p:sldId id="266" r:id="rId19"/>
    <p:sldId id="281" r:id="rId20"/>
    <p:sldId id="264" r:id="rId21"/>
    <p:sldId id="280" r:id="rId22"/>
    <p:sldId id="271" r:id="rId23"/>
    <p:sldId id="288" r:id="rId24"/>
  </p:sldIdLst>
  <p:sldSz cx="9144000" cy="6858000" type="screen4x3"/>
  <p:notesSz cx="9939338" cy="1436846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0" y="3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720725"/>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5629275" y="0"/>
            <a:ext cx="4308475" cy="720725"/>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C71D797B-32C1-4BA8-825A-7BC19789319D}" type="datetimeFigureOut">
              <a:rPr lang="ja-JP" altLang="en-US"/>
              <a:pPr>
                <a:defRPr/>
              </a:pPr>
              <a:t>2018/3/13</a:t>
            </a:fld>
            <a:endParaRPr lang="ja-JP" altLang="en-US"/>
          </a:p>
        </p:txBody>
      </p:sp>
      <p:sp>
        <p:nvSpPr>
          <p:cNvPr id="4" name="スライド イメージ プレースホルダー 3"/>
          <p:cNvSpPr>
            <a:spLocks noGrp="1" noRot="1" noChangeAspect="1"/>
          </p:cNvSpPr>
          <p:nvPr>
            <p:ph type="sldImg" idx="2"/>
          </p:nvPr>
        </p:nvSpPr>
        <p:spPr>
          <a:xfrm>
            <a:off x="1736725" y="1795463"/>
            <a:ext cx="6465888" cy="4849812"/>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993775" y="6915150"/>
            <a:ext cx="7951788" cy="565785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13647738"/>
            <a:ext cx="4306888" cy="720725"/>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5629275" y="13647738"/>
            <a:ext cx="4308475" cy="720725"/>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EFCD80F8-EC5D-4935-8B5B-334197FEEFC8}" type="slidenum">
              <a:rPr lang="ja-JP" altLang="en-US"/>
              <a:pPr>
                <a:defRPr/>
              </a:pPr>
              <a:t>‹#›</a:t>
            </a:fld>
            <a:endParaRPr lang="ja-JP" altLang="en-US"/>
          </a:p>
        </p:txBody>
      </p:sp>
    </p:spTree>
    <p:extLst>
      <p:ext uri="{BB962C8B-B14F-4D97-AF65-F5344CB8AC3E}">
        <p14:creationId xmlns:p14="http://schemas.microsoft.com/office/powerpoint/2010/main" val="405946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4AF8C563-285C-4396-9998-EA4ADE5A3215}" type="datetimeFigureOut">
              <a:rPr lang="ja-JP" altLang="en-US"/>
              <a:pPr>
                <a:defRPr/>
              </a:pPr>
              <a:t>2018/3/13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01A9991-8ACC-4D4B-9358-9AFB287894F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F7BBF75D-6EC8-4377-8D81-98106F73960F}" type="datetimeFigureOut">
              <a:rPr lang="ja-JP" altLang="en-US"/>
              <a:pPr>
                <a:defRPr/>
              </a:pPr>
              <a:t>2018/3/13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C6D705F7-FB8D-4B73-8D0A-24CC596C3C4F}"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331A038A-E7F9-4FF9-8E17-032764A5C02A}" type="datetimeFigureOut">
              <a:rPr lang="ja-JP" altLang="en-US"/>
              <a:pPr>
                <a:defRPr/>
              </a:pPr>
              <a:t>2018/3/13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0303375-7B59-4D84-A233-7DC66E50FF3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2B5B4427-4456-46C3-A78E-DD02B2BB2D18}" type="datetimeFigureOut">
              <a:rPr lang="ja-JP" altLang="en-US"/>
              <a:pPr>
                <a:defRPr/>
              </a:pPr>
              <a:t>2018/3/13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A0E8297C-13C3-438E-B84D-AD626865767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BD46B3AD-DE3A-499E-8449-28E10483C9B6}" type="datetimeFigureOut">
              <a:rPr lang="ja-JP" altLang="en-US"/>
              <a:pPr>
                <a:defRPr/>
              </a:pPr>
              <a:t>2018/3/13</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B818978F-E17B-4AC9-83CB-343719E4FA5B}"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36977AF4-F37A-4306-A3DD-F6106086DC8C}" type="datetimeFigureOut">
              <a:rPr lang="ja-JP" altLang="en-US"/>
              <a:pPr>
                <a:defRPr/>
              </a:pPr>
              <a:t>2018/3/13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7297B2A0-76ED-4A2A-9ADF-A6E2DAC5626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32A793C9-6CB7-4F34-9A71-E2641DF128BA}" type="datetimeFigureOut">
              <a:rPr lang="ja-JP" altLang="en-US"/>
              <a:pPr>
                <a:defRPr/>
              </a:pPr>
              <a:t>2018/3/13</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7E89FCDB-4AE3-48C1-ACE9-100479508255}"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A4735828-8D43-4623-BCF4-0106D559AD23}" type="datetimeFigureOut">
              <a:rPr lang="ja-JP" altLang="en-US"/>
              <a:pPr>
                <a:defRPr/>
              </a:pPr>
              <a:t>2018/3/13</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738B16E0-098C-4C45-86C8-BA250CC52A1A}"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2AFD886-19B1-4601-8BF4-967C2C138850}" type="datetimeFigureOut">
              <a:rPr lang="ja-JP" altLang="en-US"/>
              <a:pPr>
                <a:defRPr/>
              </a:pPr>
              <a:t>2018/3/13</a:t>
            </a:fld>
            <a:endParaRPr lang="ja-JP" altLang="en-US"/>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6B1B7640-586C-4EF4-8F23-D376A493E562}"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09D504BB-CED1-4271-87E7-3E8C3D73A610}" type="datetimeFigureOut">
              <a:rPr lang="ja-JP" altLang="en-US"/>
              <a:pPr>
                <a:defRPr/>
              </a:pPr>
              <a:t>2018/3/13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7F0B628F-7B9E-4621-A048-9033C2A2D2B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7E650F84-B85E-4B7A-A295-072DE5E3D8CC}" type="datetimeFigureOut">
              <a:rPr lang="ja-JP" altLang="en-US"/>
              <a:pPr>
                <a:defRPr/>
              </a:pPr>
              <a:t>2018/3/13</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B7258ACC-B49F-4889-8C96-408CEC9A05CF}"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33031A2-21C5-434F-9920-000800317828}" type="datetimeFigureOut">
              <a:rPr lang="ja-JP" altLang="en-US"/>
              <a:pPr>
                <a:defRPr/>
              </a:pPr>
              <a:t>2018/3/13</a:t>
            </a:fld>
            <a:endParaRPr lang="ja-JP"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A4AB0AB3-A72F-4A5A-8CAA-A6556272C6A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2pPr>
      <a:lvl3pPr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3pPr>
      <a:lvl4pPr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4pPr>
      <a:lvl5pPr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9pPr>
    </p:titleStyle>
    <p:bodyStyle>
      <a:lvl1pPr marL="228600" indent="-228600" algn="l" rtl="0" fontAlgn="base">
        <a:lnSpc>
          <a:spcPct val="90000"/>
        </a:lnSpc>
        <a:spcBef>
          <a:spcPts val="1000"/>
        </a:spcBef>
        <a:spcAft>
          <a:spcPct val="0"/>
        </a:spcAft>
        <a:buFont typeface="Arial"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ctrTitle"/>
          </p:nvPr>
        </p:nvSpPr>
        <p:spPr/>
        <p:txBody>
          <a:bodyPr/>
          <a:lstStyle/>
          <a:p>
            <a:r>
              <a:rPr lang="ja-JP" altLang="en-US" dirty="0" smtClean="0"/>
              <a:t>宿泊施設用</a:t>
            </a:r>
            <a:r>
              <a:rPr lang="en-US" altLang="ja-JP" dirty="0" smtClean="0"/>
              <a:t/>
            </a:r>
            <a:br>
              <a:rPr lang="en-US" altLang="ja-JP" dirty="0" smtClean="0"/>
            </a:br>
            <a:r>
              <a:rPr lang="ja-JP" altLang="en-US" dirty="0" smtClean="0"/>
              <a:t>定型文</a:t>
            </a:r>
          </a:p>
        </p:txBody>
      </p:sp>
      <p:sp>
        <p:nvSpPr>
          <p:cNvPr id="2" name="サブタイトル 1"/>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9" name="正方形/長方形 2"/>
          <p:cNvSpPr>
            <a:spLocks noChangeArrowheads="1"/>
          </p:cNvSpPr>
          <p:nvPr/>
        </p:nvSpPr>
        <p:spPr bwMode="auto">
          <a:xfrm>
            <a:off x="858416" y="4393715"/>
            <a:ext cx="7539135" cy="1200150"/>
          </a:xfrm>
          <a:prstGeom prst="rect">
            <a:avLst/>
          </a:prstGeom>
          <a:noFill/>
          <a:ln w="9525">
            <a:noFill/>
            <a:miter lim="800000"/>
            <a:headEnd/>
            <a:tailEnd/>
          </a:ln>
        </p:spPr>
        <p:txBody>
          <a:bodyPr wrap="square">
            <a:spAutoFit/>
          </a:bodyPr>
          <a:lstStyle/>
          <a:p>
            <a:pPr algn="ctr"/>
            <a:r>
              <a:rPr lang="ja-JP" altLang="en-US" sz="3600" dirty="0">
                <a:latin typeface="Meiryo UI" panose="020B0604030504040204" pitchFamily="50" charset="-128"/>
                <a:ea typeface="Meiryo UI" panose="020B0604030504040204" pitchFamily="50" charset="-128"/>
              </a:rPr>
              <a:t>避難時、エレベーターは使えません</a:t>
            </a:r>
            <a:r>
              <a:rPr lang="ja-JP" altLang="en-US" sz="3600" dirty="0" smtClean="0">
                <a:latin typeface="Meiryo UI" panose="020B0604030504040204" pitchFamily="50" charset="-128"/>
                <a:ea typeface="Meiryo UI" panose="020B0604030504040204" pitchFamily="50" charset="-128"/>
              </a:rPr>
              <a:t>！</a:t>
            </a:r>
            <a:endParaRPr lang="en-US" altLang="ja-JP" sz="3600" dirty="0" smtClean="0">
              <a:latin typeface="Meiryo UI" panose="020B0604030504040204" pitchFamily="50" charset="-128"/>
              <a:ea typeface="Meiryo UI" panose="020B0604030504040204" pitchFamily="50" charset="-128"/>
            </a:endParaRPr>
          </a:p>
          <a:p>
            <a:pPr algn="ctr"/>
            <a:r>
              <a:rPr lang="ja-JP" altLang="en-US" sz="3600" dirty="0" smtClean="0">
                <a:latin typeface="Meiryo UI" panose="020B0604030504040204" pitchFamily="50" charset="-128"/>
                <a:ea typeface="Meiryo UI" panose="020B0604030504040204" pitchFamily="50" charset="-128"/>
              </a:rPr>
              <a:t>階段</a:t>
            </a:r>
            <a:r>
              <a:rPr lang="ja-JP" altLang="en-US" sz="3600" dirty="0">
                <a:latin typeface="Meiryo UI" panose="020B0604030504040204" pitchFamily="50" charset="-128"/>
                <a:ea typeface="Meiryo UI" panose="020B0604030504040204" pitchFamily="50" charset="-128"/>
              </a:rPr>
              <a:t>を利用ください！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6000" b="1" dirty="0"/>
              <a:t>Don’t use elevators, only use the emergency stairs.</a:t>
            </a:r>
            <a:endParaRPr lang="en-US" altLang="ja-JP" sz="6000" b="1" dirty="0">
              <a:solidFill>
                <a:srgbClr val="000000"/>
              </a:solidFill>
              <a:latin typeface="ＭＳ Ｐゴシック" panose="020B0600070205080204" pitchFamily="50" charset="-128"/>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5400" b="1" dirty="0">
                <a:latin typeface="+mn-ea"/>
              </a:rPr>
              <a:t>避难时，不得使用电梯，</a:t>
            </a:r>
            <a:endParaRPr lang="en-US" altLang="zh-CN" sz="5400" b="1" dirty="0">
              <a:latin typeface="+mn-ea"/>
            </a:endParaRPr>
          </a:p>
          <a:p>
            <a:pPr algn="ctr" fontAlgn="ctr">
              <a:spcBef>
                <a:spcPts val="0"/>
              </a:spcBef>
              <a:spcAft>
                <a:spcPts val="0"/>
              </a:spcAft>
              <a:defRPr/>
            </a:pPr>
            <a:r>
              <a:rPr lang="zh-CN" altLang="en-US" sz="5400" b="1" dirty="0">
                <a:latin typeface="+mn-ea"/>
              </a:rPr>
              <a:t>请使用紧急通道避难！</a:t>
            </a:r>
            <a:endParaRPr lang="zh-CN" altLang="en-US" sz="5400" b="1" dirty="0">
              <a:solidFill>
                <a:srgbClr val="000000"/>
              </a:solidFill>
              <a:latin typeface="+mn-ea"/>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800" b="1" dirty="0"/>
              <a:t>피난시 엘리베이터는 사용할 수 없습니다</a:t>
            </a:r>
            <a:r>
              <a:rPr lang="en-US" altLang="ko-KR" sz="4800" b="1" dirty="0"/>
              <a:t>!</a:t>
            </a:r>
            <a:r>
              <a:rPr lang="ko-KR" altLang="en-US" sz="4800" b="1" dirty="0"/>
              <a:t>계단을 이용해 주십시오</a:t>
            </a:r>
            <a:r>
              <a:rPr lang="en-US" altLang="ko-KR" sz="4800" b="1"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7" name="正方形/長方形 2"/>
          <p:cNvSpPr>
            <a:spLocks noChangeArrowheads="1"/>
          </p:cNvSpPr>
          <p:nvPr/>
        </p:nvSpPr>
        <p:spPr bwMode="auto">
          <a:xfrm>
            <a:off x="2200922" y="4375053"/>
            <a:ext cx="4733988" cy="923330"/>
          </a:xfrm>
          <a:prstGeom prst="rect">
            <a:avLst/>
          </a:prstGeom>
          <a:noFill/>
          <a:ln w="9525">
            <a:noFill/>
            <a:miter lim="800000"/>
            <a:headEnd/>
            <a:tailEnd/>
          </a:ln>
        </p:spPr>
        <p:txBody>
          <a:bodyPr wrap="none">
            <a:spAutoFit/>
          </a:bodyPr>
          <a:lstStyle/>
          <a:p>
            <a:pPr fontAlgn="ctr"/>
            <a:r>
              <a:rPr lang="ja-JP" altLang="en-US" sz="5400" dirty="0">
                <a:latin typeface="Meiryo UI" panose="020B0604030504040204" pitchFamily="50" charset="-128"/>
                <a:ea typeface="Meiryo UI" panose="020B0604030504040204" pitchFamily="50" charset="-128"/>
              </a:rPr>
              <a:t>ここは安全です。</a:t>
            </a:r>
            <a:endParaRPr lang="ja-JP" altLang="en-US" sz="54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ctr">
              <a:spcBef>
                <a:spcPts val="0"/>
              </a:spcBef>
              <a:spcAft>
                <a:spcPts val="0"/>
              </a:spcAft>
              <a:defRPr/>
            </a:pPr>
            <a:r>
              <a:rPr lang="en-US" altLang="ja-JP" sz="9600" b="1" dirty="0"/>
              <a:t>It`s safe here.</a:t>
            </a:r>
            <a:endParaRPr lang="en-US" altLang="ja-JP" sz="9600" b="1" dirty="0">
              <a:solidFill>
                <a:srgbClr val="000000"/>
              </a:solidFill>
              <a:latin typeface="Century" panose="02040604050505020304" pitchFamily="18" charset="0"/>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9600" b="1" dirty="0"/>
              <a:t>这里很安全</a:t>
            </a:r>
            <a:endParaRPr lang="zh-CN" altLang="en-US" sz="96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8000" b="1" dirty="0"/>
              <a:t>여기는 안전합니다</a:t>
            </a:r>
            <a:r>
              <a:rPr lang="en-US" altLang="ko-KR" sz="8000" b="1"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5" name="正方形/長方形 2"/>
          <p:cNvSpPr>
            <a:spLocks noChangeArrowheads="1"/>
          </p:cNvSpPr>
          <p:nvPr/>
        </p:nvSpPr>
        <p:spPr bwMode="auto">
          <a:xfrm>
            <a:off x="573736" y="4293929"/>
            <a:ext cx="7274748" cy="707886"/>
          </a:xfrm>
          <a:prstGeom prst="rect">
            <a:avLst/>
          </a:prstGeom>
          <a:noFill/>
          <a:ln w="9525">
            <a:noFill/>
            <a:miter lim="800000"/>
            <a:headEnd/>
            <a:tailEnd/>
          </a:ln>
        </p:spPr>
        <p:txBody>
          <a:bodyPr wrap="none">
            <a:spAutoFit/>
          </a:bodyPr>
          <a:lstStyle/>
          <a:p>
            <a:r>
              <a:rPr lang="ja-JP" altLang="en-US" sz="4000" dirty="0">
                <a:latin typeface="Meiryo UI" panose="020B0604030504040204" pitchFamily="50" charset="-128"/>
                <a:ea typeface="Meiryo UI" panose="020B0604030504040204" pitchFamily="50" charset="-128"/>
              </a:rPr>
              <a:t>慌てて外に飛び出さないでください。</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7200" b="1" dirty="0"/>
              <a:t>Don’t rush outside in a hurry.</a:t>
            </a:r>
            <a:endParaRPr lang="en-US" altLang="ja-JP" sz="7200" b="1" dirty="0">
              <a:solidFill>
                <a:srgbClr val="000000"/>
              </a:solidFill>
              <a:latin typeface="Century" panose="02040604050505020304" pitchFamily="18" charset="0"/>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6600" b="1" dirty="0"/>
              <a:t>切勿惊慌奔逃到户外。</a:t>
            </a:r>
            <a:endParaRPr lang="zh-CN" altLang="en-US" sz="6600" b="1" dirty="0">
              <a:solidFill>
                <a:srgbClr val="000000"/>
              </a:solidFill>
              <a:latin typeface="SimSun" panose="02010600030101010101" pitchFamily="2" charset="-122"/>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ko-KR" altLang="en-US" sz="6600" b="1" dirty="0"/>
              <a:t>당황해서 밖으로 뛰어 나가지 말아 주십시오</a:t>
            </a:r>
            <a:r>
              <a:rPr lang="en-US" altLang="ko-KR" sz="6600" b="1"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3" name="正方形/長方形 2"/>
          <p:cNvSpPr>
            <a:spLocks noChangeArrowheads="1"/>
          </p:cNvSpPr>
          <p:nvPr/>
        </p:nvSpPr>
        <p:spPr bwMode="auto">
          <a:xfrm>
            <a:off x="1426288" y="4342169"/>
            <a:ext cx="6169025" cy="1200150"/>
          </a:xfrm>
          <a:prstGeom prst="rect">
            <a:avLst/>
          </a:prstGeom>
          <a:noFill/>
          <a:ln w="9525">
            <a:noFill/>
            <a:miter lim="800000"/>
            <a:headEnd/>
            <a:tailEnd/>
          </a:ln>
        </p:spPr>
        <p:txBody>
          <a:bodyPr>
            <a:spAutoFit/>
          </a:bodyPr>
          <a:lstStyle/>
          <a:p>
            <a:pPr fontAlgn="ctr"/>
            <a:r>
              <a:rPr lang="ja-JP" altLang="en-US" sz="3600" dirty="0">
                <a:latin typeface="Meiryo UI" panose="020B0604030504040204" pitchFamily="50" charset="-128"/>
                <a:ea typeface="Meiryo UI" panose="020B0604030504040204" pitchFamily="50" charset="-128"/>
              </a:rPr>
              <a:t>ケガや火傷した場合は従業員に申し出てください。</a:t>
            </a:r>
            <a:endParaRPr lang="ja-JP" altLang="en-US" sz="36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5400" b="1" dirty="0"/>
              <a:t>Let staff know immediately if you are injured or burned.</a:t>
            </a:r>
            <a:endParaRPr lang="en-US" altLang="ja-JP" sz="5400" b="1" dirty="0">
              <a:solidFill>
                <a:srgbClr val="000000"/>
              </a:solidFill>
              <a:latin typeface="ＭＳ Ｐゴシック" panose="020B0600070205080204" pitchFamily="50" charset="-128"/>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6000" b="1" dirty="0"/>
              <a:t>如果受伤或被烫伤，</a:t>
            </a:r>
            <a:endParaRPr lang="en-US" altLang="zh-CN" sz="6000" b="1" dirty="0"/>
          </a:p>
          <a:p>
            <a:pPr algn="ctr" fontAlgn="ctr">
              <a:spcBef>
                <a:spcPts val="0"/>
              </a:spcBef>
              <a:spcAft>
                <a:spcPts val="0"/>
              </a:spcAft>
              <a:defRPr/>
            </a:pPr>
            <a:r>
              <a:rPr lang="zh-CN" altLang="en-US" sz="6000" b="1" dirty="0"/>
              <a:t>请马上告诉工作人员。</a:t>
            </a:r>
            <a:endParaRPr lang="zh-CN" altLang="en-US" sz="60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800" b="1" dirty="0"/>
              <a:t>부상이나 화상을 입었을 경우에는 직원에게 알려 주십시오</a:t>
            </a:r>
            <a:r>
              <a:rPr lang="en-US" altLang="ko-KR" sz="4800" b="1" dirty="0"/>
              <a:t>. </a:t>
            </a:r>
            <a:endParaRPr lang="ja-JP" altLang="en-US" sz="4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51" name="正方形/長方形 2"/>
          <p:cNvSpPr>
            <a:spLocks noChangeArrowheads="1"/>
          </p:cNvSpPr>
          <p:nvPr/>
        </p:nvSpPr>
        <p:spPr bwMode="auto">
          <a:xfrm>
            <a:off x="987814" y="4268464"/>
            <a:ext cx="7164388" cy="1200150"/>
          </a:xfrm>
          <a:prstGeom prst="rect">
            <a:avLst/>
          </a:prstGeom>
          <a:noFill/>
          <a:ln w="9525">
            <a:noFill/>
            <a:miter lim="800000"/>
            <a:headEnd/>
            <a:tailEnd/>
          </a:ln>
        </p:spPr>
        <p:txBody>
          <a:bodyPr>
            <a:spAutoFit/>
          </a:bodyPr>
          <a:lstStyle/>
          <a:p>
            <a:r>
              <a:rPr lang="ja-JP" altLang="en-US" sz="3600" dirty="0">
                <a:latin typeface="Meiryo UI" panose="020B0604030504040204" pitchFamily="50" charset="-128"/>
                <a:ea typeface="Meiryo UI" panose="020B0604030504040204" pitchFamily="50" charset="-128"/>
              </a:rPr>
              <a:t>この建物から避難するので貴重品を持ってフロントに集合してください。</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4800" b="1" dirty="0"/>
              <a:t>We must evacuate this building. Bring your valuables and gather at the front desk.</a:t>
            </a:r>
            <a:endParaRPr lang="en-US" altLang="ja-JP" sz="4800" b="1" dirty="0">
              <a:solidFill>
                <a:srgbClr val="000000"/>
              </a:solidFill>
              <a:latin typeface="ＭＳ Ｐゴシック" panose="020B0600070205080204" pitchFamily="50" charset="-128"/>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4000" b="1" dirty="0"/>
              <a:t>我们必须撤离这座建筑物，请带上个人随身贵重物品，到大厅前台集合。</a:t>
            </a:r>
            <a:endParaRPr lang="zh-CN" altLang="en-US" sz="40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800" b="1" dirty="0"/>
              <a:t>이 건물로부터 피난하므로 귀중품을 가지고 프론트에 집합해 주십시오</a:t>
            </a:r>
            <a:r>
              <a:rPr lang="en-US" altLang="ko-KR" sz="4800" b="1"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正方形/長方形 4"/>
          <p:cNvSpPr>
            <a:spLocks noChangeArrowheads="1"/>
          </p:cNvSpPr>
          <p:nvPr/>
        </p:nvSpPr>
        <p:spPr bwMode="auto">
          <a:xfrm>
            <a:off x="864670" y="3955920"/>
            <a:ext cx="7621587" cy="1201738"/>
          </a:xfrm>
          <a:prstGeom prst="rect">
            <a:avLst/>
          </a:prstGeom>
          <a:noFill/>
          <a:ln w="9525">
            <a:noFill/>
            <a:miter lim="800000"/>
            <a:headEnd/>
            <a:tailEnd/>
          </a:ln>
        </p:spPr>
        <p:txBody>
          <a:bodyPr>
            <a:spAutoFit/>
          </a:bodyPr>
          <a:lstStyle/>
          <a:p>
            <a:r>
              <a:rPr lang="ja-JP" altLang="en-US" sz="3600" dirty="0">
                <a:latin typeface="Meiryo UI" panose="020B0604030504040204" pitchFamily="50" charset="-128"/>
                <a:ea typeface="Meiryo UI" panose="020B0604030504040204" pitchFamily="50" charset="-128"/>
              </a:rPr>
              <a:t>火山噴火に関する警報が出ましたので、ただちに、フロントに集合してください。</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1" name="正方形/長方形 2"/>
          <p:cNvSpPr>
            <a:spLocks noChangeArrowheads="1"/>
          </p:cNvSpPr>
          <p:nvPr/>
        </p:nvSpPr>
        <p:spPr bwMode="auto">
          <a:xfrm>
            <a:off x="1506700" y="4515303"/>
            <a:ext cx="6280150" cy="1200150"/>
          </a:xfrm>
          <a:prstGeom prst="rect">
            <a:avLst/>
          </a:prstGeom>
          <a:noFill/>
          <a:ln w="9525">
            <a:noFill/>
            <a:miter lim="800000"/>
            <a:headEnd/>
            <a:tailEnd/>
          </a:ln>
        </p:spPr>
        <p:txBody>
          <a:bodyPr>
            <a:spAutoFit/>
          </a:bodyPr>
          <a:lstStyle/>
          <a:p>
            <a:r>
              <a:rPr lang="ja-JP" altLang="en-US" sz="3600" dirty="0">
                <a:latin typeface="Meiryo UI" panose="020B0604030504040204" pitchFamily="50" charset="-128"/>
                <a:ea typeface="Meiryo UI" panose="020B0604030504040204" pitchFamily="50" charset="-128"/>
              </a:rPr>
              <a:t>エレベーターが止まったらすぐに降りて</a:t>
            </a:r>
            <a:r>
              <a:rPr lang="ja-JP" altLang="en-US" sz="3600" dirty="0" smtClean="0">
                <a:latin typeface="Meiryo UI" panose="020B0604030504040204" pitchFamily="50" charset="-128"/>
                <a:ea typeface="Meiryo UI" panose="020B0604030504040204" pitchFamily="50" charset="-128"/>
              </a:rPr>
              <a:t>ください。</a:t>
            </a:r>
            <a:endParaRPr lang="ja-JP" altLang="en-US" sz="3600" dirty="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4800" b="1" dirty="0"/>
              <a:t>Get out of the elevator immediately once it has stopped.</a:t>
            </a:r>
            <a:endParaRPr lang="en-US" altLang="ja-JP" sz="4800" b="1" dirty="0">
              <a:solidFill>
                <a:srgbClr val="000000"/>
              </a:solidFill>
              <a:latin typeface="Century" panose="02040604050505020304" pitchFamily="18" charset="0"/>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6600" b="1" dirty="0"/>
              <a:t>电梯一旦停止，</a:t>
            </a:r>
            <a:endParaRPr lang="en-US" altLang="zh-CN" sz="6600" b="1" dirty="0"/>
          </a:p>
          <a:p>
            <a:pPr algn="ctr" fontAlgn="ctr">
              <a:spcBef>
                <a:spcPts val="0"/>
              </a:spcBef>
              <a:spcAft>
                <a:spcPts val="0"/>
              </a:spcAft>
              <a:defRPr/>
            </a:pPr>
            <a:r>
              <a:rPr lang="zh-CN" altLang="en-US" sz="6600" b="1" dirty="0"/>
              <a:t>请立刻离开。</a:t>
            </a:r>
            <a:endParaRPr lang="zh-CN" altLang="en-US" sz="66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6600" b="1" dirty="0"/>
              <a:t>엘리베이터가 멈추면 즉시 내려 주십시오</a:t>
            </a:r>
            <a:r>
              <a:rPr lang="en-US" altLang="ko-KR" sz="6600" b="1"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9" name="正方形/長方形 2"/>
          <p:cNvSpPr>
            <a:spLocks noChangeArrowheads="1"/>
          </p:cNvSpPr>
          <p:nvPr/>
        </p:nvSpPr>
        <p:spPr bwMode="auto">
          <a:xfrm>
            <a:off x="1102827" y="4292600"/>
            <a:ext cx="6576267" cy="1200150"/>
          </a:xfrm>
          <a:prstGeom prst="rect">
            <a:avLst/>
          </a:prstGeom>
          <a:noFill/>
          <a:ln w="9525">
            <a:noFill/>
            <a:miter lim="800000"/>
            <a:headEnd/>
            <a:tailEnd/>
          </a:ln>
        </p:spPr>
        <p:txBody>
          <a:bodyPr wrap="square">
            <a:spAutoFit/>
          </a:bodyPr>
          <a:lstStyle/>
          <a:p>
            <a:pPr fontAlgn="ctr"/>
            <a:r>
              <a:rPr lang="ja-JP" altLang="en-US" sz="3600" dirty="0">
                <a:latin typeface="Meiryo UI" panose="020B0604030504040204" pitchFamily="50" charset="-128"/>
                <a:ea typeface="Meiryo UI" panose="020B0604030504040204" pitchFamily="50" charset="-128"/>
              </a:rPr>
              <a:t>従業員が施設内を巡回しますのでドアを開けたままお待ちください。</a:t>
            </a:r>
            <a:endParaRPr lang="ja-JP" altLang="en-US" sz="36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5400" b="1" dirty="0"/>
              <a:t>Keep your room door open for the safety check patrol.</a:t>
            </a:r>
            <a:endParaRPr lang="en-US" altLang="ja-JP" sz="5400" b="1" dirty="0">
              <a:solidFill>
                <a:srgbClr val="000000"/>
              </a:solidFill>
              <a:latin typeface="ＭＳ Ｐゴシック" panose="020B0600070205080204" pitchFamily="50" charset="-128"/>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ctr">
              <a:spcBef>
                <a:spcPts val="0"/>
              </a:spcBef>
              <a:spcAft>
                <a:spcPts val="0"/>
              </a:spcAft>
              <a:defRPr/>
            </a:pPr>
            <a:r>
              <a:rPr lang="zh-CN" altLang="en-US" sz="6000" b="1" dirty="0"/>
              <a:t>请打开客房门，</a:t>
            </a:r>
            <a:endParaRPr lang="en-US" altLang="zh-CN" sz="6000" b="1" dirty="0"/>
          </a:p>
          <a:p>
            <a:pPr algn="ctr" fontAlgn="ctr">
              <a:spcBef>
                <a:spcPts val="0"/>
              </a:spcBef>
              <a:spcAft>
                <a:spcPts val="0"/>
              </a:spcAft>
              <a:defRPr/>
            </a:pPr>
            <a:r>
              <a:rPr lang="zh-CN" altLang="en-US" sz="6000" b="1" dirty="0"/>
              <a:t>以方便工作人员巡逻检查。</a:t>
            </a:r>
            <a:endParaRPr lang="zh-CN" altLang="en-US" sz="60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400" b="1" dirty="0"/>
              <a:t>직원이 시설내를 순회하므로 문을 열어놓은 채로 기다려 주십시오</a:t>
            </a:r>
            <a:r>
              <a:rPr lang="en-US" altLang="ko-KR" sz="4400" b="1"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auto">
              <a:spcBef>
                <a:spcPts val="0"/>
              </a:spcBef>
              <a:spcAft>
                <a:spcPts val="0"/>
              </a:spcAft>
              <a:defRPr/>
            </a:pPr>
            <a:r>
              <a:rPr lang="en-US" altLang="ja-JP" sz="4400" b="1" dirty="0"/>
              <a:t>For issuing the volcano eruption alert, please gather at the front desk of the hotel to take refuge.</a:t>
            </a: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zh-CN" altLang="en-US" sz="4800" b="1" dirty="0">
                <a:latin typeface="+mn-ea"/>
              </a:rPr>
              <a:t>因发布火山喷火警报，</a:t>
            </a:r>
            <a:endParaRPr lang="en-US" altLang="zh-CN" sz="4800" b="1" dirty="0">
              <a:latin typeface="+mn-ea"/>
            </a:endParaRPr>
          </a:p>
          <a:p>
            <a:pPr algn="ctr" fontAlgn="auto">
              <a:spcBef>
                <a:spcPts val="0"/>
              </a:spcBef>
              <a:spcAft>
                <a:spcPts val="0"/>
              </a:spcAft>
              <a:defRPr/>
            </a:pPr>
            <a:r>
              <a:rPr lang="zh-CN" altLang="en-US" sz="4800" b="1" dirty="0">
                <a:latin typeface="+mn-ea"/>
              </a:rPr>
              <a:t>请迅速到酒店前台避难。</a:t>
            </a: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400" b="1" dirty="0"/>
              <a:t>화산 분화에 관한 경보가 발령되었으므로 즉시 프런트에 집합해 주십시오</a:t>
            </a:r>
            <a:r>
              <a:rPr lang="en-US" altLang="ko-KR" sz="4400" b="1" dirty="0"/>
              <a:t>.</a:t>
            </a:r>
            <a:endParaRPr lang="ja-JP" altLang="en-US" sz="4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7" name="正方形/長方形 2"/>
          <p:cNvSpPr>
            <a:spLocks noChangeArrowheads="1"/>
          </p:cNvSpPr>
          <p:nvPr/>
        </p:nvSpPr>
        <p:spPr bwMode="auto">
          <a:xfrm>
            <a:off x="965168" y="3986050"/>
            <a:ext cx="7231062" cy="1201738"/>
          </a:xfrm>
          <a:prstGeom prst="rect">
            <a:avLst/>
          </a:prstGeom>
          <a:noFill/>
          <a:ln w="9525">
            <a:noFill/>
            <a:miter lim="800000"/>
            <a:headEnd/>
            <a:tailEnd/>
          </a:ln>
        </p:spPr>
        <p:txBody>
          <a:bodyPr>
            <a:spAutoFit/>
          </a:bodyPr>
          <a:lstStyle/>
          <a:p>
            <a:pPr fontAlgn="ctr"/>
            <a:r>
              <a:rPr lang="ja-JP" altLang="en-US" sz="3600" dirty="0">
                <a:latin typeface="Meiryo UI" panose="020B0604030504040204" pitchFamily="50" charset="-128"/>
                <a:ea typeface="Meiryo UI" panose="020B0604030504040204" pitchFamily="50" charset="-128"/>
              </a:rPr>
              <a:t>必要な情報・わからないこと・不安なことは従業員に訊ねてください。</a:t>
            </a:r>
            <a:endParaRPr lang="ja-JP" altLang="en-US" sz="36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4000" b="1" dirty="0"/>
              <a:t>Do not hesitate to contact us whenever you need information, have any questions or face any problems.</a:t>
            </a:r>
            <a:endParaRPr lang="en-US" altLang="ja-JP" sz="4000" b="1" dirty="0">
              <a:solidFill>
                <a:srgbClr val="000000"/>
              </a:solidFill>
              <a:latin typeface="ＭＳ Ｐゴシック" panose="020B0600070205080204" pitchFamily="50" charset="-128"/>
            </a:endParaRPr>
          </a:p>
        </p:txBody>
      </p:sp>
      <p:sp>
        <p:nvSpPr>
          <p:cNvPr id="3" name="角丸四角形 2"/>
          <p:cNvSpPr/>
          <p:nvPr/>
        </p:nvSpPr>
        <p:spPr>
          <a:xfrm>
            <a:off x="168275" y="2441575"/>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fontAlgn="ctr">
              <a:spcBef>
                <a:spcPts val="0"/>
              </a:spcBef>
              <a:spcAft>
                <a:spcPts val="0"/>
              </a:spcAft>
              <a:defRPr/>
            </a:pPr>
            <a:r>
              <a:rPr lang="zh-CN" altLang="en-US" sz="4400" b="1" dirty="0">
                <a:latin typeface="+mn-ea"/>
              </a:rPr>
              <a:t>如有任何欲获知的信息，</a:t>
            </a:r>
            <a:endParaRPr lang="en-US" altLang="zh-CN" sz="4400" b="1" dirty="0">
              <a:latin typeface="+mn-ea"/>
            </a:endParaRPr>
          </a:p>
          <a:p>
            <a:pPr fontAlgn="ctr">
              <a:spcBef>
                <a:spcPts val="0"/>
              </a:spcBef>
              <a:spcAft>
                <a:spcPts val="0"/>
              </a:spcAft>
              <a:defRPr/>
            </a:pPr>
            <a:r>
              <a:rPr lang="zh-CN" altLang="en-US" sz="4400" b="1" dirty="0">
                <a:latin typeface="+mn-ea"/>
              </a:rPr>
              <a:t>疑问或焦虑都可以联系工作人员。</a:t>
            </a:r>
            <a:endParaRPr lang="zh-CN" altLang="en-US" sz="4400" b="1" dirty="0">
              <a:solidFill>
                <a:srgbClr val="000000"/>
              </a:solidFill>
              <a:latin typeface="+mn-ea"/>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ko-KR" altLang="en-US" sz="4400" b="1" dirty="0"/>
              <a:t>필요한 정보 </a:t>
            </a:r>
            <a:r>
              <a:rPr lang="en-US" altLang="ko-KR" sz="4400" b="1" dirty="0"/>
              <a:t>, </a:t>
            </a:r>
            <a:r>
              <a:rPr lang="ko-KR" altLang="en-US" sz="4400" b="1" dirty="0"/>
              <a:t>궁금한 점</a:t>
            </a:r>
            <a:r>
              <a:rPr lang="en-US" altLang="ko-KR" sz="4400" b="1" dirty="0"/>
              <a:t>, </a:t>
            </a:r>
            <a:r>
              <a:rPr lang="ko-KR" altLang="en-US" sz="4400" b="1" dirty="0"/>
              <a:t>불안한 점은 직원에게 얘기해 주십시오</a:t>
            </a:r>
            <a:r>
              <a:rPr lang="en-US" altLang="ko-KR" sz="4400" b="1" dirty="0"/>
              <a:t>.</a:t>
            </a:r>
            <a:endParaRPr lang="ja-JP" altLang="en-US" sz="4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5" name="正方形/長方形 2"/>
          <p:cNvSpPr>
            <a:spLocks noChangeArrowheads="1"/>
          </p:cNvSpPr>
          <p:nvPr/>
        </p:nvSpPr>
        <p:spPr bwMode="auto">
          <a:xfrm>
            <a:off x="1379149" y="4212902"/>
            <a:ext cx="6489700" cy="1200150"/>
          </a:xfrm>
          <a:prstGeom prst="rect">
            <a:avLst/>
          </a:prstGeom>
          <a:noFill/>
          <a:ln w="9525">
            <a:noFill/>
            <a:miter lim="800000"/>
            <a:headEnd/>
            <a:tailEnd/>
          </a:ln>
        </p:spPr>
        <p:txBody>
          <a:bodyPr>
            <a:spAutoFit/>
          </a:bodyPr>
          <a:lstStyle/>
          <a:p>
            <a:pPr fontAlgn="ctr"/>
            <a:r>
              <a:rPr lang="ja-JP" altLang="en-US" sz="3600" dirty="0">
                <a:latin typeface="Meiryo UI" panose="020B0604030504040204" pitchFamily="50" charset="-128"/>
                <a:ea typeface="Meiryo UI" panose="020B0604030504040204" pitchFamily="50" charset="-128"/>
              </a:rPr>
              <a:t>この施設は一時集合場所の移動まで皆様の安全を守ります。</a:t>
            </a:r>
            <a:endParaRPr lang="ja-JP" altLang="en-US" sz="36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4400" b="1" dirty="0"/>
              <a:t>We will keep you safety during you go to the Temporary meeting place.</a:t>
            </a:r>
            <a:endParaRPr lang="en-US" altLang="ja-JP" sz="4400" b="1" dirty="0">
              <a:solidFill>
                <a:srgbClr val="000000"/>
              </a:solidFill>
              <a:latin typeface="ＭＳ Ｐゴシック" panose="020B0600070205080204" pitchFamily="50" charset="-128"/>
            </a:endParaRPr>
          </a:p>
        </p:txBody>
      </p:sp>
      <p:sp>
        <p:nvSpPr>
          <p:cNvPr id="3" name="角丸四角形 2"/>
          <p:cNvSpPr/>
          <p:nvPr/>
        </p:nvSpPr>
        <p:spPr>
          <a:xfrm>
            <a:off x="168275" y="2441575"/>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fontAlgn="ctr">
              <a:spcBef>
                <a:spcPts val="0"/>
              </a:spcBef>
              <a:spcAft>
                <a:spcPts val="0"/>
              </a:spcAft>
              <a:defRPr/>
            </a:pPr>
            <a:r>
              <a:rPr lang="zh-CN" altLang="en-US" sz="4400" b="1" dirty="0">
                <a:latin typeface="+mn-ea"/>
              </a:rPr>
              <a:t>在您转移到临时集合场所以前，</a:t>
            </a:r>
            <a:endParaRPr lang="en-US" altLang="zh-CN" sz="4400" b="1" dirty="0">
              <a:latin typeface="+mn-ea"/>
            </a:endParaRPr>
          </a:p>
          <a:p>
            <a:pPr fontAlgn="ctr">
              <a:spcBef>
                <a:spcPts val="0"/>
              </a:spcBef>
              <a:spcAft>
                <a:spcPts val="0"/>
              </a:spcAft>
              <a:defRPr/>
            </a:pPr>
            <a:r>
              <a:rPr lang="zh-CN" altLang="en-US" sz="4400" b="1" dirty="0">
                <a:latin typeface="+mn-ea"/>
              </a:rPr>
              <a:t>我们都会维护您的安全。</a:t>
            </a:r>
            <a:endParaRPr lang="zh-CN" altLang="en-US" sz="4400" b="1" dirty="0">
              <a:solidFill>
                <a:srgbClr val="000000"/>
              </a:solidFill>
              <a:latin typeface="+mn-ea"/>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4800" b="1" dirty="0"/>
              <a:t>이 시설은 일시 집합장소로 이동할때까지 여러분의 안전을 지켜 드립니다</a:t>
            </a:r>
            <a:r>
              <a:rPr lang="en-US" altLang="ko-KR" sz="4800" b="1" dirty="0"/>
              <a:t>.</a:t>
            </a:r>
            <a:endParaRPr lang="ja-JP" altLang="en-US" sz="4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1" name="正方形/長方形 2"/>
          <p:cNvSpPr>
            <a:spLocks noChangeArrowheads="1"/>
          </p:cNvSpPr>
          <p:nvPr/>
        </p:nvSpPr>
        <p:spPr bwMode="auto">
          <a:xfrm>
            <a:off x="917997" y="4475843"/>
            <a:ext cx="6433171" cy="707886"/>
          </a:xfrm>
          <a:prstGeom prst="rect">
            <a:avLst/>
          </a:prstGeom>
          <a:noFill/>
          <a:ln w="9525">
            <a:noFill/>
            <a:miter lim="800000"/>
            <a:headEnd/>
            <a:tailEnd/>
          </a:ln>
        </p:spPr>
        <p:txBody>
          <a:bodyPr wrap="none">
            <a:spAutoFit/>
          </a:bodyPr>
          <a:lstStyle/>
          <a:p>
            <a:r>
              <a:rPr lang="ja-JP" altLang="en-US" sz="4000" dirty="0">
                <a:latin typeface="Meiryo UI" panose="020B0604030504040204" pitchFamily="50" charset="-128"/>
                <a:ea typeface="Meiryo UI" panose="020B0604030504040204" pitchFamily="50" charset="-128"/>
              </a:rPr>
              <a:t>スタッフの指示に従ってください。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8275" y="109538"/>
            <a:ext cx="8824913" cy="213042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ctr">
              <a:spcBef>
                <a:spcPts val="0"/>
              </a:spcBef>
              <a:spcAft>
                <a:spcPts val="0"/>
              </a:spcAft>
              <a:defRPr/>
            </a:pPr>
            <a:r>
              <a:rPr lang="en-US" altLang="ja-JP" sz="6000" b="1" dirty="0"/>
              <a:t>Please follow the directions of the staff.</a:t>
            </a:r>
            <a:endParaRPr lang="en-US" altLang="ja-JP" sz="6000" b="1" dirty="0">
              <a:solidFill>
                <a:srgbClr val="000000"/>
              </a:solidFill>
              <a:latin typeface="ＭＳ Ｐゴシック" panose="020B0600070205080204" pitchFamily="50" charset="-128"/>
            </a:endParaRPr>
          </a:p>
        </p:txBody>
      </p:sp>
      <p:sp>
        <p:nvSpPr>
          <p:cNvPr id="3" name="角丸四角形 2"/>
          <p:cNvSpPr/>
          <p:nvPr/>
        </p:nvSpPr>
        <p:spPr>
          <a:xfrm>
            <a:off x="168275" y="2424113"/>
            <a:ext cx="8824913" cy="20891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fontAlgn="ctr">
              <a:spcBef>
                <a:spcPts val="0"/>
              </a:spcBef>
              <a:spcAft>
                <a:spcPts val="0"/>
              </a:spcAft>
              <a:defRPr/>
            </a:pPr>
            <a:r>
              <a:rPr lang="zh-CN" altLang="en-US" sz="6000" b="1" dirty="0"/>
              <a:t>请听从工作人员的指示。</a:t>
            </a:r>
            <a:endParaRPr lang="zh-CN" altLang="en-US" sz="60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168275" y="4697413"/>
            <a:ext cx="8824913" cy="207327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ko-KR" altLang="en-US" sz="6600" b="1" dirty="0"/>
              <a:t>스탭의 지시에 따라 주십시오</a:t>
            </a:r>
            <a:r>
              <a:rPr lang="en-US" altLang="ko-KR" sz="6600" b="1"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473</Words>
  <Application>Microsoft Office PowerPoint</Application>
  <PresentationFormat>画面に合わせる (4:3)</PresentationFormat>
  <Paragraphs>53</Paragraphs>
  <Slides>23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맑은 고딕</vt:lpstr>
      <vt:lpstr>Meiryo UI</vt:lpstr>
      <vt:lpstr>ＭＳ Ｐゴシック</vt:lpstr>
      <vt:lpstr>SimSun</vt:lpstr>
      <vt:lpstr>SimSun</vt:lpstr>
      <vt:lpstr>Arial</vt:lpstr>
      <vt:lpstr>Calibri</vt:lpstr>
      <vt:lpstr>Calibri Light</vt:lpstr>
      <vt:lpstr>Century</vt:lpstr>
      <vt:lpstr>Office テーマ</vt:lpstr>
      <vt:lpstr>宿泊施設用 定型文</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万世閣用定型文</dc:title>
  <dc:creator>live06</dc:creator>
  <cp:lastModifiedBy>live06</cp:lastModifiedBy>
  <cp:revision>22</cp:revision>
  <cp:lastPrinted>2017-09-26T02:44:47Z</cp:lastPrinted>
  <dcterms:created xsi:type="dcterms:W3CDTF">2017-09-26T00:22:34Z</dcterms:created>
  <dcterms:modified xsi:type="dcterms:W3CDTF">2018-03-13T05:27:03Z</dcterms:modified>
</cp:coreProperties>
</file>